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1" r:id="rId2"/>
    <p:sldId id="292" r:id="rId3"/>
    <p:sldId id="293" r:id="rId4"/>
    <p:sldId id="294" r:id="rId5"/>
    <p:sldId id="295" r:id="rId6"/>
    <p:sldId id="296" r:id="rId7"/>
    <p:sldId id="298" r:id="rId8"/>
    <p:sldId id="297" r:id="rId9"/>
    <p:sldId id="299" r:id="rId10"/>
    <p:sldId id="314" r:id="rId11"/>
    <p:sldId id="301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186"/>
      </p:cViewPr>
      <p:guideLst>
        <p:guide orient="horz" pos="2160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C81EDE2-701E-4EC4-9DB1-1B071AC97042}" type="datetimeFigureOut">
              <a:rPr lang="zh-CN" altLang="en-US"/>
              <a:pPr>
                <a:defRPr/>
              </a:pPr>
              <a:t>2016/10/5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B408F48-7E14-41A8-808A-80F7A5445A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5888-F4DB-4740-AB09-9526B7E8B2F1}" type="datetimeFigureOut">
              <a:rPr lang="zh-CN" altLang="en-US"/>
              <a:pPr>
                <a:defRPr/>
              </a:pPr>
              <a:t>2016/10/5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145C-5539-4269-AF23-4FB1FCBA6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A09E-33A0-4F88-BAE7-4F55159B5837}" type="datetimeFigureOut">
              <a:rPr lang="zh-CN" altLang="en-US"/>
              <a:pPr>
                <a:defRPr/>
              </a:pPr>
              <a:t>2016/10/5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B466-C804-4716-AF73-E4E4E76AD8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3A2FB-D735-46FC-AD60-9BD103C3E03F}" type="datetimeFigureOut">
              <a:rPr lang="zh-CN" altLang="en-US"/>
              <a:pPr>
                <a:defRPr/>
              </a:pPr>
              <a:t>2016/10/5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2107-986F-4254-80D4-C4D395FD1D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E9F4A-8541-4076-B389-F33C4829D0DF}" type="datetimeFigureOut">
              <a:rPr lang="zh-CN" altLang="en-US"/>
              <a:pPr>
                <a:defRPr/>
              </a:pPr>
              <a:t>2016/10/5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5C53-3698-44BF-B8B6-18D3360500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CA43-FCB9-4EA0-A440-0EF4668A53A6}" type="datetimeFigureOut">
              <a:rPr lang="zh-CN" altLang="en-US"/>
              <a:pPr>
                <a:defRPr/>
              </a:pPr>
              <a:t>2016/10/5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09EE-4CEA-4AD0-A3D3-C94A8AE4C2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041E-6EE9-49FA-B52A-82FB5202F60D}" type="datetimeFigureOut">
              <a:rPr lang="zh-CN" altLang="en-US"/>
              <a:pPr>
                <a:defRPr/>
              </a:pPr>
              <a:t>2016/10/5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02F4-932F-49EF-847F-71F7BF69BF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B2C6C-8217-49EE-A22E-12FE863B6EE3}" type="datetimeFigureOut">
              <a:rPr lang="zh-CN" altLang="en-US"/>
              <a:pPr>
                <a:defRPr/>
              </a:pPr>
              <a:t>2016/10/5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EA06-84B3-458C-93C9-6A6FCD7879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3548-DA8B-47F3-9FD7-3DBD3829E7C9}" type="datetimeFigureOut">
              <a:rPr lang="zh-CN" altLang="en-US"/>
              <a:pPr>
                <a:defRPr/>
              </a:pPr>
              <a:t>2016/10/5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B91F-8F49-40CC-97A1-FF560D9E02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1ABB-9783-46B0-8C0D-6F0FDBDBBC57}" type="datetimeFigureOut">
              <a:rPr lang="zh-CN" altLang="en-US"/>
              <a:pPr>
                <a:defRPr/>
              </a:pPr>
              <a:t>2016/10/5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262A8-5C9C-426F-A3CB-B25E06321A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F09D-5768-4E52-B8F6-1E0C917ADB77}" type="datetimeFigureOut">
              <a:rPr lang="zh-CN" altLang="en-US"/>
              <a:pPr>
                <a:defRPr/>
              </a:pPr>
              <a:t>2016/10/5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0987-4E4C-4858-B44A-B911774A49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FC22-369C-42FF-97BC-80B94BBCC0DD}" type="datetimeFigureOut">
              <a:rPr lang="zh-CN" altLang="en-US"/>
              <a:pPr>
                <a:defRPr/>
              </a:pPr>
              <a:t>2016/10/5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8FDE-DC5F-446E-973A-1DA6EC182A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297C51-FB87-43BF-A584-AD01E5421A9B}" type="datetimeFigureOut">
              <a:rPr lang="zh-CN" altLang="en-US"/>
              <a:pPr>
                <a:defRPr/>
              </a:pPr>
              <a:t>2016/10/5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8A25BE-274F-4926-A8BF-CAC4BE52B2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zhihuishu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7" hidden="1"/>
          <p:cNvSpPr/>
          <p:nvPr/>
        </p:nvSpPr>
        <p:spPr>
          <a:xfrm>
            <a:off x="1071563" y="604838"/>
            <a:ext cx="2640012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4400" dirty="0">
                <a:solidFill>
                  <a:srgbClr val="FFFFFF"/>
                </a:solidFill>
                <a:latin typeface="叶根友毛笔行书" charset="0"/>
                <a:ea typeface="叶根友毛笔行书" charset="0"/>
                <a:sym typeface="叶根友毛笔行书" charset="0"/>
              </a:rPr>
              <a:t> 组织建设</a:t>
            </a:r>
          </a:p>
        </p:txBody>
      </p:sp>
      <p:sp>
        <p:nvSpPr>
          <p:cNvPr id="13315" name="矩形 25"/>
          <p:cNvSpPr/>
          <p:nvPr/>
        </p:nvSpPr>
        <p:spPr>
          <a:xfrm>
            <a:off x="1082675" y="468313"/>
            <a:ext cx="3263900" cy="1014412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sz="66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 </a:t>
            </a:r>
            <a:r>
              <a:rPr lang="en-US" altLang="x-none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1.1</a:t>
            </a: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在哪里登录</a:t>
            </a:r>
          </a:p>
        </p:txBody>
      </p:sp>
      <p:sp>
        <p:nvSpPr>
          <p:cNvPr id="13316" name="直接连接符 36"/>
          <p:cNvSpPr/>
          <p:nvPr/>
        </p:nvSpPr>
        <p:spPr>
          <a:xfrm>
            <a:off x="1103313" y="1668463"/>
            <a:ext cx="6253162" cy="1587"/>
          </a:xfrm>
          <a:prstGeom prst="line">
            <a:avLst/>
          </a:prstGeom>
          <a:ln w="28575" cap="flat" cmpd="sng">
            <a:solidFill>
              <a:schemeClr val="bg1"/>
            </a:solidFill>
            <a:prstDash val="sysDash"/>
            <a:bevel/>
            <a:headEnd type="none" w="med" len="med"/>
            <a:tailEnd type="none" w="med" len="med"/>
          </a:ln>
        </p:spPr>
      </p:sp>
      <p:sp>
        <p:nvSpPr>
          <p:cNvPr id="13317" name="椭圆 16"/>
          <p:cNvSpPr/>
          <p:nvPr/>
        </p:nvSpPr>
        <p:spPr>
          <a:xfrm>
            <a:off x="0" y="609600"/>
            <a:ext cx="1259632" cy="779463"/>
          </a:xfrm>
          <a:prstGeom prst="ellipse">
            <a:avLst/>
          </a:prstGeom>
          <a:solidFill>
            <a:srgbClr val="00B050"/>
          </a:solidFill>
          <a:ln w="25400">
            <a:noFill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8" name="直接连接符 24"/>
          <p:cNvSpPr/>
          <p:nvPr/>
        </p:nvSpPr>
        <p:spPr>
          <a:xfrm flipV="1">
            <a:off x="820738" y="1574800"/>
            <a:ext cx="6345237" cy="14288"/>
          </a:xfrm>
          <a:prstGeom prst="line">
            <a:avLst/>
          </a:prstGeom>
          <a:ln w="28575" cap="flat" cmpd="sng">
            <a:solidFill>
              <a:srgbClr val="953734"/>
            </a:solidFill>
            <a:prstDash val="sysDash"/>
            <a:bevel/>
            <a:headEnd type="none" w="med" len="med"/>
            <a:tailEnd type="stealth" w="lg" len="lg"/>
          </a:ln>
        </p:spPr>
      </p:sp>
      <p:sp>
        <p:nvSpPr>
          <p:cNvPr id="13319" name="矩形 26"/>
          <p:cNvSpPr/>
          <p:nvPr/>
        </p:nvSpPr>
        <p:spPr>
          <a:xfrm>
            <a:off x="128588" y="5373216"/>
            <a:ext cx="8691884" cy="1008112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登陆</a:t>
            </a:r>
            <a:r>
              <a:rPr lang="en-US" altLang="x-none" sz="28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  <a:hlinkClick r:id="rId2"/>
              </a:rPr>
              <a:t>www.zhihuishu.com</a:t>
            </a:r>
            <a:r>
              <a:rPr lang="en-US" altLang="x-none" sz="28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,</a:t>
            </a:r>
            <a:r>
              <a:rPr lang="zh-CN" altLang="en-US" sz="28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会看到如上图所示画面</a:t>
            </a:r>
          </a:p>
        </p:txBody>
      </p:sp>
      <p:sp>
        <p:nvSpPr>
          <p:cNvPr id="13320" name="矩形 12"/>
          <p:cNvSpPr/>
          <p:nvPr/>
        </p:nvSpPr>
        <p:spPr>
          <a:xfrm>
            <a:off x="0" y="493713"/>
            <a:ext cx="6473825" cy="84137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4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1" name="矩形 15"/>
          <p:cNvSpPr/>
          <p:nvPr/>
        </p:nvSpPr>
        <p:spPr>
          <a:xfrm>
            <a:off x="0" y="-96837"/>
            <a:ext cx="27368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lIns="128942" tIns="64472" rIns="128942" bIns="64472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3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登录验证</a:t>
            </a:r>
          </a:p>
        </p:txBody>
      </p:sp>
      <p:pic>
        <p:nvPicPr>
          <p:cNvPr id="13322" name="图片 3" descr="中文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3275" y="220663"/>
            <a:ext cx="169545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525" y="1479550"/>
            <a:ext cx="8620125" cy="3900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5"/>
          <p:cNvSpPr/>
          <p:nvPr/>
        </p:nvSpPr>
        <p:spPr>
          <a:xfrm>
            <a:off x="671830" y="621030"/>
            <a:ext cx="7623175" cy="6477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2.4</a:t>
            </a:r>
            <a:r>
              <a:rPr lang="zh-CN" altLang="x-none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见面课（按时收看见面课直播或回放）</a:t>
            </a:r>
          </a:p>
        </p:txBody>
      </p:sp>
      <p:sp>
        <p:nvSpPr>
          <p:cNvPr id="21507" name="矩形 7"/>
          <p:cNvSpPr/>
          <p:nvPr/>
        </p:nvSpPr>
        <p:spPr>
          <a:xfrm>
            <a:off x="0" y="493713"/>
            <a:ext cx="6473825" cy="84137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4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8" name="矩形 10"/>
          <p:cNvSpPr/>
          <p:nvPr/>
        </p:nvSpPr>
        <p:spPr>
          <a:xfrm>
            <a:off x="0" y="-96837"/>
            <a:ext cx="27368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lIns="128942" tIns="64472" rIns="128942" bIns="64472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3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</a:t>
            </a:r>
          </a:p>
        </p:txBody>
      </p:sp>
      <p:sp>
        <p:nvSpPr>
          <p:cNvPr id="21509" name="矩形 13"/>
          <p:cNvSpPr/>
          <p:nvPr/>
        </p:nvSpPr>
        <p:spPr>
          <a:xfrm>
            <a:off x="2627313" y="1557338"/>
            <a:ext cx="576262" cy="14446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0" name="矩形 14"/>
          <p:cNvSpPr/>
          <p:nvPr/>
        </p:nvSpPr>
        <p:spPr>
          <a:xfrm>
            <a:off x="4283075" y="1557338"/>
            <a:ext cx="576263" cy="2159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1" name="矩形 15"/>
          <p:cNvSpPr/>
          <p:nvPr/>
        </p:nvSpPr>
        <p:spPr>
          <a:xfrm>
            <a:off x="611188" y="2349500"/>
            <a:ext cx="576262" cy="2159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2" name="直接连接符 18"/>
          <p:cNvSpPr/>
          <p:nvPr/>
        </p:nvSpPr>
        <p:spPr>
          <a:xfrm flipV="1">
            <a:off x="900113" y="1317625"/>
            <a:ext cx="5468937" cy="22225"/>
          </a:xfrm>
          <a:prstGeom prst="line">
            <a:avLst/>
          </a:prstGeom>
          <a:ln w="28575" cap="flat" cmpd="sng">
            <a:solidFill>
              <a:srgbClr val="953734"/>
            </a:solidFill>
            <a:prstDash val="sysDash"/>
            <a:bevel/>
            <a:headEnd type="none" w="med" len="med"/>
            <a:tailEnd type="stealth" w="lg" len="lg"/>
          </a:ln>
        </p:spPr>
      </p:sp>
      <p:pic>
        <p:nvPicPr>
          <p:cNvPr id="21513" name="图片 1" descr="中文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3275" y="220663"/>
            <a:ext cx="169545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7655"/>
            <a:ext cx="9142095" cy="5161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animBg="1"/>
      <p:bldP spid="21508" grpId="0"/>
      <p:bldP spid="21509" grpId="0" animBg="1"/>
      <p:bldP spid="21510" grpId="0" animBg="1"/>
      <p:bldP spid="215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825" y="1704975"/>
            <a:ext cx="8642350" cy="387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矩形 15"/>
          <p:cNvSpPr/>
          <p:nvPr/>
        </p:nvSpPr>
        <p:spPr>
          <a:xfrm>
            <a:off x="177800" y="6021388"/>
            <a:ext cx="6413500" cy="649287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智慧树客服电话：</a:t>
            </a:r>
            <a:r>
              <a:rPr lang="en-US" altLang="x-none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400-820-3579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2" charset="0"/>
              <a:ea typeface="宋体" panose="02010600030101010101" pitchFamily="2" charset="-122"/>
              <a:sym typeface="Impact" panose="020B0806030902050204" pitchFamily="2" charset="0"/>
            </a:endParaRPr>
          </a:p>
        </p:txBody>
      </p:sp>
      <p:grpSp>
        <p:nvGrpSpPr>
          <p:cNvPr id="24580" name="组合 11"/>
          <p:cNvGrpSpPr/>
          <p:nvPr/>
        </p:nvGrpSpPr>
        <p:grpSpPr>
          <a:xfrm>
            <a:off x="0" y="-96837"/>
            <a:ext cx="6473825" cy="674687"/>
            <a:chOff x="0" y="0"/>
            <a:chExt cx="10194" cy="1067"/>
          </a:xfrm>
        </p:grpSpPr>
        <p:sp>
          <p:nvSpPr>
            <p:cNvPr id="24581" name="矩形 5"/>
            <p:cNvSpPr/>
            <p:nvPr/>
          </p:nvSpPr>
          <p:spPr>
            <a:xfrm>
              <a:off x="0" y="935"/>
              <a:ext cx="10195" cy="132"/>
            </a:xfrm>
            <a:prstGeom prst="rect">
              <a:avLst/>
            </a:prstGeom>
            <a:solidFill>
              <a:srgbClr val="C00000"/>
            </a:solidFill>
            <a:ln w="25400">
              <a:noFill/>
            </a:ln>
          </p:spPr>
          <p:txBody>
            <a:bodyPr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sz="4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582" name="矩形 12"/>
            <p:cNvSpPr/>
            <p:nvPr/>
          </p:nvSpPr>
          <p:spPr>
            <a:xfrm>
              <a:off x="0" y="0"/>
              <a:ext cx="4309" cy="10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8942" tIns="64472" rIns="128942" bIns="64472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3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</a:t>
              </a:r>
            </a:p>
          </p:txBody>
        </p:sp>
      </p:grpSp>
      <p:pic>
        <p:nvPicPr>
          <p:cNvPr id="24583" name="图片 3" descr="中文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3275" y="220663"/>
            <a:ext cx="1695450" cy="498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4" name="组合 13"/>
          <p:cNvGrpSpPr/>
          <p:nvPr/>
        </p:nvGrpSpPr>
        <p:grpSpPr>
          <a:xfrm>
            <a:off x="312738" y="763588"/>
            <a:ext cx="8402165" cy="649287"/>
            <a:chOff x="0" y="0"/>
            <a:chExt cx="13231" cy="1021"/>
          </a:xfrm>
        </p:grpSpPr>
        <p:sp>
          <p:nvSpPr>
            <p:cNvPr id="24585" name="直接连接符 9"/>
            <p:cNvSpPr/>
            <p:nvPr/>
          </p:nvSpPr>
          <p:spPr>
            <a:xfrm flipV="1">
              <a:off x="130" y="986"/>
              <a:ext cx="8612" cy="35"/>
            </a:xfrm>
            <a:prstGeom prst="line">
              <a:avLst/>
            </a:prstGeom>
            <a:ln w="28575" cap="flat" cmpd="sng">
              <a:solidFill>
                <a:srgbClr val="953734"/>
              </a:solidFill>
              <a:prstDash val="sysDash"/>
              <a:bevel/>
              <a:headEnd type="none" w="med" len="med"/>
              <a:tailEnd type="stealth" w="lg" len="lg"/>
            </a:ln>
          </p:spPr>
        </p:sp>
        <p:sp>
          <p:nvSpPr>
            <p:cNvPr id="24586" name="矩形 10"/>
            <p:cNvSpPr/>
            <p:nvPr/>
          </p:nvSpPr>
          <p:spPr>
            <a:xfrm>
              <a:off x="0" y="0"/>
              <a:ext cx="13231" cy="1021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ctr"/>
            <a:lstStyle/>
            <a:p>
              <a:pPr lv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>
                  <a:solidFill>
                    <a:schemeClr val="accent1"/>
                  </a:solidFill>
                  <a:latin typeface="Impact" panose="020B0806030902050204" pitchFamily="2" charset="0"/>
                  <a:ea typeface="宋体" panose="02010600030101010101" pitchFamily="2" charset="-122"/>
                  <a:sym typeface="Impact" panose="020B0806030902050204" pitchFamily="2" charset="0"/>
                </a:rPr>
                <a:t>在线客服（任何智慧树问题都可以找客服咨询）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7" hidden="1"/>
          <p:cNvSpPr/>
          <p:nvPr/>
        </p:nvSpPr>
        <p:spPr>
          <a:xfrm>
            <a:off x="1071563" y="604838"/>
            <a:ext cx="2640012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4400" dirty="0">
                <a:solidFill>
                  <a:srgbClr val="FFFFFF"/>
                </a:solidFill>
                <a:latin typeface="叶根友毛笔行书" charset="0"/>
                <a:ea typeface="叶根友毛笔行书" charset="0"/>
                <a:sym typeface="叶根友毛笔行书" charset="0"/>
              </a:rPr>
              <a:t> 组织建设</a:t>
            </a:r>
          </a:p>
        </p:txBody>
      </p:sp>
      <p:sp>
        <p:nvSpPr>
          <p:cNvPr id="14339" name="矩形 25"/>
          <p:cNvSpPr/>
          <p:nvPr/>
        </p:nvSpPr>
        <p:spPr>
          <a:xfrm>
            <a:off x="1179265" y="647700"/>
            <a:ext cx="2960687" cy="101441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1.2</a:t>
            </a: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填写信息</a:t>
            </a:r>
          </a:p>
        </p:txBody>
      </p:sp>
      <p:sp>
        <p:nvSpPr>
          <p:cNvPr id="14340" name="椭圆 18"/>
          <p:cNvSpPr/>
          <p:nvPr/>
        </p:nvSpPr>
        <p:spPr>
          <a:xfrm>
            <a:off x="0" y="692150"/>
            <a:ext cx="1259632" cy="684213"/>
          </a:xfrm>
          <a:prstGeom prst="ellipse">
            <a:avLst/>
          </a:prstGeom>
          <a:solidFill>
            <a:srgbClr val="00B050"/>
          </a:solidFill>
          <a:ln w="25400">
            <a:noFill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1" name="直接连接符 23"/>
          <p:cNvSpPr/>
          <p:nvPr/>
        </p:nvSpPr>
        <p:spPr>
          <a:xfrm flipV="1">
            <a:off x="947738" y="1519238"/>
            <a:ext cx="5470525" cy="22225"/>
          </a:xfrm>
          <a:prstGeom prst="line">
            <a:avLst/>
          </a:prstGeom>
          <a:ln w="28575" cap="flat" cmpd="sng">
            <a:solidFill>
              <a:srgbClr val="953734"/>
            </a:solidFill>
            <a:prstDash val="sysDash"/>
            <a:bevel/>
            <a:headEnd type="none" w="med" len="med"/>
            <a:tailEnd type="stealth" w="lg" len="lg"/>
          </a:ln>
        </p:spPr>
      </p:sp>
      <p:sp>
        <p:nvSpPr>
          <p:cNvPr id="14342" name="矩形 20"/>
          <p:cNvSpPr/>
          <p:nvPr/>
        </p:nvSpPr>
        <p:spPr>
          <a:xfrm>
            <a:off x="6003925" y="2492375"/>
            <a:ext cx="2960688" cy="2016125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第一次选智慧树课程，请选择“学号登录”</a:t>
            </a:r>
          </a:p>
        </p:txBody>
      </p:sp>
      <p:pic>
        <p:nvPicPr>
          <p:cNvPr id="1434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1700213"/>
            <a:ext cx="4848225" cy="3362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4" name="组合 3"/>
          <p:cNvGrpSpPr/>
          <p:nvPr/>
        </p:nvGrpSpPr>
        <p:grpSpPr>
          <a:xfrm>
            <a:off x="0" y="-96837"/>
            <a:ext cx="6473825" cy="674687"/>
            <a:chOff x="0" y="0"/>
            <a:chExt cx="10194" cy="1067"/>
          </a:xfrm>
        </p:grpSpPr>
        <p:sp>
          <p:nvSpPr>
            <p:cNvPr id="14345" name="矩形 13"/>
            <p:cNvSpPr/>
            <p:nvPr/>
          </p:nvSpPr>
          <p:spPr>
            <a:xfrm>
              <a:off x="0" y="935"/>
              <a:ext cx="10195" cy="132"/>
            </a:xfrm>
            <a:prstGeom prst="rect">
              <a:avLst/>
            </a:prstGeom>
            <a:solidFill>
              <a:srgbClr val="C00000"/>
            </a:solidFill>
            <a:ln w="25400">
              <a:noFill/>
            </a:ln>
          </p:spPr>
          <p:txBody>
            <a:bodyPr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sz="4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6" name="矩形 12"/>
            <p:cNvSpPr/>
            <p:nvPr/>
          </p:nvSpPr>
          <p:spPr>
            <a:xfrm>
              <a:off x="0" y="0"/>
              <a:ext cx="4309" cy="10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8942" tIns="64472" rIns="128942" bIns="64472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3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登录验证</a:t>
              </a:r>
            </a:p>
          </p:txBody>
        </p:sp>
      </p:grpSp>
      <p:pic>
        <p:nvPicPr>
          <p:cNvPr id="14347" name="图片 1" descr="中文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3275" y="220663"/>
            <a:ext cx="169545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2" descr="D:\Desktop\Work\海报\tr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6000" y="5102225"/>
            <a:ext cx="1717675" cy="176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1784350"/>
            <a:ext cx="4752975" cy="3805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矩形 4"/>
          <p:cNvSpPr/>
          <p:nvPr/>
        </p:nvSpPr>
        <p:spPr>
          <a:xfrm>
            <a:off x="1179265" y="647700"/>
            <a:ext cx="2960687" cy="101441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1.2</a:t>
            </a: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填写信息</a:t>
            </a:r>
          </a:p>
        </p:txBody>
      </p:sp>
      <p:sp>
        <p:nvSpPr>
          <p:cNvPr id="15364" name="椭圆 5"/>
          <p:cNvSpPr/>
          <p:nvPr/>
        </p:nvSpPr>
        <p:spPr>
          <a:xfrm>
            <a:off x="0" y="692150"/>
            <a:ext cx="1259632" cy="684213"/>
          </a:xfrm>
          <a:prstGeom prst="ellipse">
            <a:avLst/>
          </a:prstGeom>
          <a:solidFill>
            <a:srgbClr val="00B050"/>
          </a:solidFill>
          <a:ln w="25400">
            <a:noFill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5" name="直接连接符 6"/>
          <p:cNvSpPr/>
          <p:nvPr/>
        </p:nvSpPr>
        <p:spPr>
          <a:xfrm flipV="1">
            <a:off x="947738" y="1519238"/>
            <a:ext cx="5470525" cy="22225"/>
          </a:xfrm>
          <a:prstGeom prst="line">
            <a:avLst/>
          </a:prstGeom>
          <a:ln w="28575" cap="flat" cmpd="sng">
            <a:solidFill>
              <a:srgbClr val="953734"/>
            </a:solidFill>
            <a:prstDash val="sysDash"/>
            <a:bevel/>
            <a:headEnd type="none" w="med" len="med"/>
            <a:tailEnd type="stealth" w="lg" len="lg"/>
          </a:ln>
        </p:spPr>
      </p:sp>
      <p:sp>
        <p:nvSpPr>
          <p:cNvPr id="15366" name="矩形 7"/>
          <p:cNvSpPr/>
          <p:nvPr/>
        </p:nvSpPr>
        <p:spPr>
          <a:xfrm>
            <a:off x="0" y="493713"/>
            <a:ext cx="6473825" cy="84137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4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7" name="矩形 11"/>
          <p:cNvSpPr/>
          <p:nvPr/>
        </p:nvSpPr>
        <p:spPr>
          <a:xfrm>
            <a:off x="6003925" y="2492375"/>
            <a:ext cx="2960688" cy="2016125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绑定手机号，创建新密码，以便后期账号登录使用</a:t>
            </a:r>
          </a:p>
        </p:txBody>
      </p:sp>
      <p:sp>
        <p:nvSpPr>
          <p:cNvPr id="15368" name="矩形 12"/>
          <p:cNvSpPr/>
          <p:nvPr/>
        </p:nvSpPr>
        <p:spPr>
          <a:xfrm>
            <a:off x="0" y="-96837"/>
            <a:ext cx="27368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lIns="128942" tIns="64472" rIns="128942" bIns="64472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3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登录验证</a:t>
            </a:r>
          </a:p>
        </p:txBody>
      </p:sp>
      <p:pic>
        <p:nvPicPr>
          <p:cNvPr id="15369" name="图片 1" descr="中文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3275" y="220663"/>
            <a:ext cx="169545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2" descr="D:\Desktop\Work\海报\tr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6000" y="5102225"/>
            <a:ext cx="1717675" cy="176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7" hidden="1"/>
          <p:cNvSpPr/>
          <p:nvPr/>
        </p:nvSpPr>
        <p:spPr>
          <a:xfrm>
            <a:off x="1071563" y="604838"/>
            <a:ext cx="2640012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4400" dirty="0">
                <a:solidFill>
                  <a:srgbClr val="FFFFFF"/>
                </a:solidFill>
                <a:latin typeface="叶根友毛笔行书" charset="0"/>
                <a:ea typeface="叶根友毛笔行书" charset="0"/>
                <a:sym typeface="叶根友毛笔行书" charset="0"/>
              </a:rPr>
              <a:t> 组织建设</a:t>
            </a:r>
          </a:p>
        </p:txBody>
      </p:sp>
      <p:sp>
        <p:nvSpPr>
          <p:cNvPr id="16387" name="矩形 25"/>
          <p:cNvSpPr/>
          <p:nvPr/>
        </p:nvSpPr>
        <p:spPr>
          <a:xfrm>
            <a:off x="1228279" y="527050"/>
            <a:ext cx="3487737" cy="101441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1.3</a:t>
            </a: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确认所选课程</a:t>
            </a:r>
          </a:p>
        </p:txBody>
      </p:sp>
      <p:sp>
        <p:nvSpPr>
          <p:cNvPr id="16388" name="椭圆 18"/>
          <p:cNvSpPr/>
          <p:nvPr/>
        </p:nvSpPr>
        <p:spPr>
          <a:xfrm>
            <a:off x="0" y="765175"/>
            <a:ext cx="1259632" cy="719138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007033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STEP3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89" name="直接连接符 24"/>
          <p:cNvSpPr/>
          <p:nvPr/>
        </p:nvSpPr>
        <p:spPr>
          <a:xfrm flipV="1">
            <a:off x="1052513" y="1428750"/>
            <a:ext cx="5468937" cy="22225"/>
          </a:xfrm>
          <a:prstGeom prst="line">
            <a:avLst/>
          </a:prstGeom>
          <a:ln w="28575" cap="flat" cmpd="sng">
            <a:solidFill>
              <a:srgbClr val="953734"/>
            </a:solidFill>
            <a:prstDash val="sysDash"/>
            <a:bevel/>
            <a:headEnd type="none" w="med" len="med"/>
            <a:tailEnd type="stealth" w="lg" len="lg"/>
          </a:ln>
        </p:spPr>
      </p:sp>
      <p:sp>
        <p:nvSpPr>
          <p:cNvPr id="16390" name="矩形 8"/>
          <p:cNvSpPr/>
          <p:nvPr/>
        </p:nvSpPr>
        <p:spPr>
          <a:xfrm>
            <a:off x="0" y="493713"/>
            <a:ext cx="6473825" cy="84137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4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6391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1557338"/>
            <a:ext cx="5857875" cy="418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圆角矩形 11"/>
          <p:cNvSpPr/>
          <p:nvPr/>
        </p:nvSpPr>
        <p:spPr>
          <a:xfrm>
            <a:off x="2916238" y="4940300"/>
            <a:ext cx="1754187" cy="9080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矩形 12"/>
          <p:cNvSpPr/>
          <p:nvPr/>
        </p:nvSpPr>
        <p:spPr>
          <a:xfrm>
            <a:off x="0" y="-96837"/>
            <a:ext cx="27368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lIns="128942" tIns="64472" rIns="128942" bIns="64472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3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登录验证</a:t>
            </a:r>
          </a:p>
        </p:txBody>
      </p:sp>
      <p:pic>
        <p:nvPicPr>
          <p:cNvPr id="16394" name="图片 1" descr="中文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3275" y="220663"/>
            <a:ext cx="169545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2" descr="D:\Desktop\Work\海报\tr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6000" y="5102225"/>
            <a:ext cx="1717675" cy="176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"/>
          <p:cNvSpPr/>
          <p:nvPr/>
        </p:nvSpPr>
        <p:spPr>
          <a:xfrm>
            <a:off x="796925" y="536575"/>
            <a:ext cx="7693025" cy="101473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2.</a:t>
            </a: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学习</a:t>
            </a:r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,</a:t>
            </a:r>
            <a:r>
              <a:rPr lang="zh-CN" altLang="zh-CN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点击左侧</a:t>
            </a:r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“</a:t>
            </a: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在线学堂</a:t>
            </a:r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”</a:t>
            </a: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即可开始学习</a:t>
            </a:r>
          </a:p>
        </p:txBody>
      </p:sp>
      <p:sp>
        <p:nvSpPr>
          <p:cNvPr id="17411" name="直接连接符 4"/>
          <p:cNvSpPr/>
          <p:nvPr/>
        </p:nvSpPr>
        <p:spPr>
          <a:xfrm flipV="1">
            <a:off x="1052513" y="1428750"/>
            <a:ext cx="5468937" cy="22225"/>
          </a:xfrm>
          <a:prstGeom prst="line">
            <a:avLst/>
          </a:prstGeom>
          <a:ln w="28575" cap="flat" cmpd="sng">
            <a:solidFill>
              <a:srgbClr val="953734"/>
            </a:solidFill>
            <a:prstDash val="sysDash"/>
            <a:bevel/>
            <a:headEnd type="none" w="med" len="med"/>
            <a:tailEnd type="stealth" w="lg" len="lg"/>
          </a:ln>
        </p:spPr>
      </p:sp>
      <p:sp>
        <p:nvSpPr>
          <p:cNvPr id="17412" name="矩形 10"/>
          <p:cNvSpPr/>
          <p:nvPr/>
        </p:nvSpPr>
        <p:spPr>
          <a:xfrm>
            <a:off x="0" y="493713"/>
            <a:ext cx="6473825" cy="84137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4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14"/>
          <p:cNvSpPr/>
          <p:nvPr/>
        </p:nvSpPr>
        <p:spPr>
          <a:xfrm>
            <a:off x="0" y="-96837"/>
            <a:ext cx="27368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lIns="128942" tIns="64472" rIns="128942" bIns="64472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3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登录验证</a:t>
            </a:r>
          </a:p>
        </p:txBody>
      </p:sp>
      <p:grpSp>
        <p:nvGrpSpPr>
          <p:cNvPr id="17414" name="组合 15"/>
          <p:cNvGrpSpPr>
            <a:grpSpLocks noChangeAspect="1"/>
          </p:cNvGrpSpPr>
          <p:nvPr/>
        </p:nvGrpSpPr>
        <p:grpSpPr>
          <a:xfrm>
            <a:off x="848360" y="1634808"/>
            <a:ext cx="7446963" cy="4500562"/>
            <a:chOff x="0" y="0"/>
            <a:chExt cx="7446963" cy="4500562"/>
          </a:xfrm>
        </p:grpSpPr>
        <p:pic>
          <p:nvPicPr>
            <p:cNvPr id="17415" name="Picture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446963" cy="45005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6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550" y="1254125"/>
              <a:ext cx="442913" cy="2159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17" name="矩形 18"/>
          <p:cNvSpPr/>
          <p:nvPr/>
        </p:nvSpPr>
        <p:spPr>
          <a:xfrm>
            <a:off x="3779838" y="3284538"/>
            <a:ext cx="576262" cy="36036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7418" name="图片 1" descr="中文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3275" y="220663"/>
            <a:ext cx="1695450" cy="49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763" y="2021205"/>
            <a:ext cx="8220075" cy="4657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矩形 5"/>
          <p:cNvSpPr/>
          <p:nvPr/>
        </p:nvSpPr>
        <p:spPr>
          <a:xfrm>
            <a:off x="671513" y="536575"/>
            <a:ext cx="4116387" cy="101441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2.1 </a:t>
            </a: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网页观看视频学习</a:t>
            </a:r>
          </a:p>
        </p:txBody>
      </p:sp>
      <p:sp>
        <p:nvSpPr>
          <p:cNvPr id="18436" name="矩形 7"/>
          <p:cNvSpPr/>
          <p:nvPr/>
        </p:nvSpPr>
        <p:spPr>
          <a:xfrm>
            <a:off x="0" y="493713"/>
            <a:ext cx="6473825" cy="84137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4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7" name="矩形 11"/>
          <p:cNvSpPr/>
          <p:nvPr/>
        </p:nvSpPr>
        <p:spPr>
          <a:xfrm>
            <a:off x="0" y="-96837"/>
            <a:ext cx="27368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lIns="128942" tIns="64472" rIns="128942" bIns="64472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3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</a:t>
            </a:r>
          </a:p>
        </p:txBody>
      </p:sp>
      <p:pic>
        <p:nvPicPr>
          <p:cNvPr id="18439" name="图片 1" descr="中文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3275" y="220663"/>
            <a:ext cx="1695450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685790" y="892175"/>
            <a:ext cx="320675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/>
              <a:t>点击右上角进入课程主页，可了解课程全部信息，重点查看课程的成绩评定标准</a:t>
            </a:r>
          </a:p>
        </p:txBody>
      </p:sp>
      <p:sp>
        <p:nvSpPr>
          <p:cNvPr id="4" name="右箭头 3"/>
          <p:cNvSpPr/>
          <p:nvPr/>
        </p:nvSpPr>
        <p:spPr>
          <a:xfrm rot="10800000">
            <a:off x="8444230" y="2361565"/>
            <a:ext cx="576580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175" y="1455738"/>
            <a:ext cx="8056563" cy="5116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矩形 4"/>
          <p:cNvSpPr/>
          <p:nvPr/>
        </p:nvSpPr>
        <p:spPr>
          <a:xfrm>
            <a:off x="466725" y="333375"/>
            <a:ext cx="4116388" cy="101441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2.2</a:t>
            </a: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注意事项</a:t>
            </a:r>
          </a:p>
        </p:txBody>
      </p:sp>
      <p:sp>
        <p:nvSpPr>
          <p:cNvPr id="20484" name="矩形 5"/>
          <p:cNvSpPr/>
          <p:nvPr/>
        </p:nvSpPr>
        <p:spPr>
          <a:xfrm>
            <a:off x="0" y="493713"/>
            <a:ext cx="6473825" cy="84137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4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5" name="矩形 9"/>
          <p:cNvSpPr/>
          <p:nvPr/>
        </p:nvSpPr>
        <p:spPr>
          <a:xfrm>
            <a:off x="0" y="-96837"/>
            <a:ext cx="27368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lIns="128942" tIns="64472" rIns="128942" bIns="64472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3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</a:t>
            </a:r>
          </a:p>
        </p:txBody>
      </p:sp>
      <p:sp>
        <p:nvSpPr>
          <p:cNvPr id="20486" name="直接连接符 10"/>
          <p:cNvSpPr/>
          <p:nvPr/>
        </p:nvSpPr>
        <p:spPr>
          <a:xfrm flipV="1">
            <a:off x="623888" y="1225550"/>
            <a:ext cx="5468937" cy="22225"/>
          </a:xfrm>
          <a:prstGeom prst="line">
            <a:avLst/>
          </a:prstGeom>
          <a:ln w="28575" cap="flat" cmpd="sng">
            <a:solidFill>
              <a:srgbClr val="953734"/>
            </a:solidFill>
            <a:prstDash val="sysDash"/>
            <a:bevel/>
            <a:headEnd type="none" w="med" len="med"/>
            <a:tailEnd type="stealth" w="lg" len="lg"/>
          </a:ln>
        </p:spPr>
      </p:sp>
      <p:pic>
        <p:nvPicPr>
          <p:cNvPr id="20487" name="图片 1" descr="中文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3275" y="220663"/>
            <a:ext cx="1695450" cy="49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71625"/>
            <a:ext cx="8839200" cy="400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矩形 5"/>
          <p:cNvSpPr/>
          <p:nvPr/>
        </p:nvSpPr>
        <p:spPr>
          <a:xfrm>
            <a:off x="466725" y="333375"/>
            <a:ext cx="4116388" cy="101441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2.2</a:t>
            </a: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注意事项</a:t>
            </a:r>
          </a:p>
        </p:txBody>
      </p:sp>
      <p:sp>
        <p:nvSpPr>
          <p:cNvPr id="19460" name="矩形 6"/>
          <p:cNvSpPr/>
          <p:nvPr/>
        </p:nvSpPr>
        <p:spPr>
          <a:xfrm>
            <a:off x="0" y="493713"/>
            <a:ext cx="6473825" cy="84137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4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1" name="矩形 10"/>
          <p:cNvSpPr/>
          <p:nvPr/>
        </p:nvSpPr>
        <p:spPr>
          <a:xfrm>
            <a:off x="0" y="-96837"/>
            <a:ext cx="27368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lIns="128942" tIns="64472" rIns="128942" bIns="64472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3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</a:t>
            </a:r>
          </a:p>
        </p:txBody>
      </p:sp>
      <p:sp>
        <p:nvSpPr>
          <p:cNvPr id="19462" name="直接连接符 11"/>
          <p:cNvSpPr/>
          <p:nvPr/>
        </p:nvSpPr>
        <p:spPr>
          <a:xfrm flipV="1">
            <a:off x="623888" y="1225550"/>
            <a:ext cx="5468937" cy="22225"/>
          </a:xfrm>
          <a:prstGeom prst="line">
            <a:avLst/>
          </a:prstGeom>
          <a:ln w="28575" cap="flat" cmpd="sng">
            <a:solidFill>
              <a:srgbClr val="953734"/>
            </a:solidFill>
            <a:prstDash val="sysDash"/>
            <a:bevel/>
            <a:headEnd type="none" w="med" len="med"/>
            <a:tailEnd type="stealth" w="lg" len="lg"/>
          </a:ln>
        </p:spPr>
      </p:sp>
      <p:sp>
        <p:nvSpPr>
          <p:cNvPr id="19463" name="TextBox 14"/>
          <p:cNvSpPr/>
          <p:nvPr/>
        </p:nvSpPr>
        <p:spPr>
          <a:xfrm>
            <a:off x="1762125" y="3859213"/>
            <a:ext cx="6337300" cy="1499870"/>
          </a:xfrm>
          <a:prstGeom prst="rect">
            <a:avLst/>
          </a:prstGeom>
          <a:noFill/>
          <a:ln w="9525">
            <a:noFill/>
          </a:ln>
        </p:spPr>
        <p:txBody>
          <a:bodyPr wrap="square" lIns="129031" tIns="64515" rIns="129031" bIns="64515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按时完成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每个章节的作业和测试</a:t>
            </a:r>
          </a:p>
          <a:p>
            <a:pPr lvl="0">
              <a:lnSpc>
                <a:spcPct val="100000"/>
              </a:lnSpc>
            </a:pP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>
              <a:lnSpc>
                <a:spcPct val="100000"/>
              </a:lnSpc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重点查看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中最下方期末考试时间</a:t>
            </a:r>
          </a:p>
          <a:p>
            <a:pPr lvl="0">
              <a:lnSpc>
                <a:spcPct val="100000"/>
              </a:lnSpc>
            </a:pP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>
              <a:lnSpc>
                <a:spcPct val="100000"/>
              </a:lnSpc>
            </a:pP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9464" name="图片 1" descr="中文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3275" y="220663"/>
            <a:ext cx="1695450" cy="49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5"/>
          <p:cNvSpPr/>
          <p:nvPr/>
        </p:nvSpPr>
        <p:spPr>
          <a:xfrm>
            <a:off x="671830" y="621030"/>
            <a:ext cx="8058785" cy="6477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x-none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2.3</a:t>
            </a:r>
            <a:r>
              <a:rPr lang="zh-CN" altLang="en-US" sz="3200" dirty="0">
                <a:solidFill>
                  <a:schemeClr val="accent1"/>
                </a:solidFill>
                <a:latin typeface="Impact" panose="020B0806030902050204" pitchFamily="2" charset="0"/>
                <a:ea typeface="宋体" panose="02010600030101010101" pitchFamily="2" charset="-122"/>
                <a:sym typeface="Impact" panose="020B0806030902050204" pitchFamily="2" charset="0"/>
              </a:rPr>
              <a:t>参与论坛互动（附加分所在版块）</a:t>
            </a:r>
          </a:p>
        </p:txBody>
      </p:sp>
      <p:sp>
        <p:nvSpPr>
          <p:cNvPr id="21507" name="矩形 7"/>
          <p:cNvSpPr/>
          <p:nvPr/>
        </p:nvSpPr>
        <p:spPr>
          <a:xfrm>
            <a:off x="0" y="493713"/>
            <a:ext cx="6473825" cy="84137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txBody>
          <a:bodyPr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4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8" name="矩形 10"/>
          <p:cNvSpPr/>
          <p:nvPr/>
        </p:nvSpPr>
        <p:spPr>
          <a:xfrm>
            <a:off x="0" y="-96837"/>
            <a:ext cx="27368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lIns="128942" tIns="64472" rIns="128942" bIns="64472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3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</a:t>
            </a:r>
          </a:p>
        </p:txBody>
      </p:sp>
      <p:sp>
        <p:nvSpPr>
          <p:cNvPr id="21509" name="矩形 13"/>
          <p:cNvSpPr/>
          <p:nvPr/>
        </p:nvSpPr>
        <p:spPr>
          <a:xfrm>
            <a:off x="2627313" y="1557338"/>
            <a:ext cx="576262" cy="14446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0" name="矩形 14"/>
          <p:cNvSpPr/>
          <p:nvPr/>
        </p:nvSpPr>
        <p:spPr>
          <a:xfrm>
            <a:off x="4283075" y="1557338"/>
            <a:ext cx="576263" cy="2159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1" name="矩形 15"/>
          <p:cNvSpPr/>
          <p:nvPr/>
        </p:nvSpPr>
        <p:spPr>
          <a:xfrm>
            <a:off x="611188" y="2349500"/>
            <a:ext cx="576262" cy="2159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2" name="直接连接符 18"/>
          <p:cNvSpPr/>
          <p:nvPr/>
        </p:nvSpPr>
        <p:spPr>
          <a:xfrm flipV="1">
            <a:off x="900113" y="1317625"/>
            <a:ext cx="5468937" cy="22225"/>
          </a:xfrm>
          <a:prstGeom prst="line">
            <a:avLst/>
          </a:prstGeom>
          <a:ln w="28575" cap="flat" cmpd="sng">
            <a:solidFill>
              <a:srgbClr val="953734"/>
            </a:solidFill>
            <a:prstDash val="sysDash"/>
            <a:bevel/>
            <a:headEnd type="none" w="med" len="med"/>
            <a:tailEnd type="stealth" w="lg" len="lg"/>
          </a:ln>
        </p:spPr>
      </p:sp>
      <p:pic>
        <p:nvPicPr>
          <p:cNvPr id="21513" name="图片 1" descr="中文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3275" y="220663"/>
            <a:ext cx="169545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88" y="1927225"/>
            <a:ext cx="8582025" cy="3884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303</Words>
  <Application>Microsoft Office PowerPoint</Application>
  <PresentationFormat>全屏显示(4:3)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87</cp:revision>
  <dcterms:created xsi:type="dcterms:W3CDTF">2016-01-10T11:13:00Z</dcterms:created>
  <dcterms:modified xsi:type="dcterms:W3CDTF">2016-10-05T10:59:47Z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